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86" d="100"/>
          <a:sy n="86" d="100"/>
        </p:scale>
        <p:origin x="37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D7368D-31D9-8101-473D-CD39E706F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96401" y="3378954"/>
            <a:ext cx="6394567" cy="3479046"/>
          </a:xfrm>
          <a:custGeom>
            <a:avLst/>
            <a:gdLst>
              <a:gd name="connsiteX0" fmla="*/ 5171297 w 6394567"/>
              <a:gd name="connsiteY0" fmla="*/ 284 h 3479046"/>
              <a:gd name="connsiteX1" fmla="*/ 6394290 w 6394567"/>
              <a:gd name="connsiteY1" fmla="*/ 430072 h 3479046"/>
              <a:gd name="connsiteX2" fmla="*/ 6394567 w 6394567"/>
              <a:gd name="connsiteY2" fmla="*/ 430316 h 3479046"/>
              <a:gd name="connsiteX3" fmla="*/ 6394567 w 6394567"/>
              <a:gd name="connsiteY3" fmla="*/ 3479046 h 3479046"/>
              <a:gd name="connsiteX4" fmla="*/ 0 w 6394567"/>
              <a:gd name="connsiteY4" fmla="*/ 3479046 h 3479046"/>
              <a:gd name="connsiteX5" fmla="*/ 3916974 w 6394567"/>
              <a:gd name="connsiteY5" fmla="*/ 405504 h 3479046"/>
              <a:gd name="connsiteX6" fmla="*/ 3959456 w 6394567"/>
              <a:gd name="connsiteY6" fmla="*/ 373857 h 3479046"/>
              <a:gd name="connsiteX7" fmla="*/ 5052215 w 6394567"/>
              <a:gd name="connsiteY7" fmla="*/ 1756 h 3479046"/>
              <a:gd name="connsiteX8" fmla="*/ 5171297 w 6394567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94567" h="3479046">
                <a:moveTo>
                  <a:pt x="5171297" y="284"/>
                </a:moveTo>
                <a:cubicBezTo>
                  <a:pt x="5607674" y="7531"/>
                  <a:pt x="6039042" y="153650"/>
                  <a:pt x="6394290" y="430072"/>
                </a:cubicBezTo>
                <a:lnTo>
                  <a:pt x="6394567" y="430316"/>
                </a:lnTo>
                <a:lnTo>
                  <a:pt x="6394567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39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F32C74-82F4-2A29-889B-EF23CEE6AA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1" y="1122363"/>
            <a:ext cx="6211185" cy="2305246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ACADD6-278F-604C-8A38-BBBAFC6754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2" y="3549048"/>
            <a:ext cx="5029198" cy="195627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3946B-3F5A-C916-B62B-8D5938EA8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6539F-2DB8-FCDA-C884-9C3CD29B8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AA7B3-5D3B-D493-8F6F-1FEBB8576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540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50D2E-0561-F284-F89A-AAE3CD09A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10239338" cy="95366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657C4C-16EC-2477-6332-830F53011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9848" y="2139696"/>
            <a:ext cx="10239338" cy="367768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940D3-6996-1C08-F1AF-87C354657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676C3-588F-B636-8CE0-AA2CBFBCE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EF8A9-EB1E-B344-A4B8-B58D06336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304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EF3A28-33E4-2796-AE7A-1234569F5C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4950" y="1081177"/>
            <a:ext cx="2508849" cy="4633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D185FC-2BBB-E997-A5CD-F2C6CF6B7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6800" y="1081177"/>
            <a:ext cx="7505700" cy="46338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14B3C-96CD-071C-C2AD-2C7E04F81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A2B04-F5E0-C5A3-C77D-6AE9A9E91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55BC2-C712-C4A4-50EC-E10D88344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822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A4769-9A55-AF9B-4CE4-DFA07E711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45D9E-DBB4-B890-88D5-B4C03599E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15260-1C0B-A965-3114-D7C40D18B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AF4D1-0334-3F24-69B4-06C7BD742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BA76D-3B8B-429D-9B32-54D6A6297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091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9C414-4A2F-78AF-ED60-6130D4C563B3}"/>
              </a:ext>
            </a:extLst>
          </p:cNvPr>
          <p:cNvSpPr/>
          <p:nvPr/>
        </p:nvSpPr>
        <p:spPr>
          <a:xfrm>
            <a:off x="6284115" y="3378954"/>
            <a:ext cx="5907885" cy="3479046"/>
          </a:xfrm>
          <a:custGeom>
            <a:avLst/>
            <a:gdLst>
              <a:gd name="connsiteX0" fmla="*/ 5171297 w 5907885"/>
              <a:gd name="connsiteY0" fmla="*/ 284 h 3479046"/>
              <a:gd name="connsiteX1" fmla="*/ 5813217 w 5907885"/>
              <a:gd name="connsiteY1" fmla="*/ 114238 h 3479046"/>
              <a:gd name="connsiteX2" fmla="*/ 5907885 w 5907885"/>
              <a:gd name="connsiteY2" fmla="*/ 151524 h 3479046"/>
              <a:gd name="connsiteX3" fmla="*/ 5907885 w 5907885"/>
              <a:gd name="connsiteY3" fmla="*/ 3479046 h 3479046"/>
              <a:gd name="connsiteX4" fmla="*/ 0 w 5907885"/>
              <a:gd name="connsiteY4" fmla="*/ 3479046 h 3479046"/>
              <a:gd name="connsiteX5" fmla="*/ 3916974 w 5907885"/>
              <a:gd name="connsiteY5" fmla="*/ 405504 h 3479046"/>
              <a:gd name="connsiteX6" fmla="*/ 3959456 w 5907885"/>
              <a:gd name="connsiteY6" fmla="*/ 373857 h 3479046"/>
              <a:gd name="connsiteX7" fmla="*/ 5052215 w 5907885"/>
              <a:gd name="connsiteY7" fmla="*/ 1756 h 3479046"/>
              <a:gd name="connsiteX8" fmla="*/ 5171297 w 5907885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07885" h="3479046">
                <a:moveTo>
                  <a:pt x="5171297" y="284"/>
                </a:moveTo>
                <a:cubicBezTo>
                  <a:pt x="5389485" y="3908"/>
                  <a:pt x="5606422" y="42249"/>
                  <a:pt x="5813217" y="114238"/>
                </a:cubicBezTo>
                <a:lnTo>
                  <a:pt x="5907885" y="151524"/>
                </a:lnTo>
                <a:lnTo>
                  <a:pt x="5907885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2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3410AE4-7FC7-589E-B6D3-0DA7B5FC5CE3}"/>
              </a:ext>
            </a:extLst>
          </p:cNvPr>
          <p:cNvSpPr/>
          <p:nvPr/>
        </p:nvSpPr>
        <p:spPr>
          <a:xfrm flipH="1" flipV="1">
            <a:off x="0" y="0"/>
            <a:ext cx="2923855" cy="1479128"/>
          </a:xfrm>
          <a:custGeom>
            <a:avLst/>
            <a:gdLst>
              <a:gd name="connsiteX0" fmla="*/ 2923855 w 2923855"/>
              <a:gd name="connsiteY0" fmla="*/ 1479128 h 1479128"/>
              <a:gd name="connsiteX1" fmla="*/ 0 w 2923855"/>
              <a:gd name="connsiteY1" fmla="*/ 1479128 h 1479128"/>
              <a:gd name="connsiteX2" fmla="*/ 1368245 w 2923855"/>
              <a:gd name="connsiteY2" fmla="*/ 405504 h 1479128"/>
              <a:gd name="connsiteX3" fmla="*/ 1410727 w 2923855"/>
              <a:gd name="connsiteY3" fmla="*/ 373857 h 1479128"/>
              <a:gd name="connsiteX4" fmla="*/ 2503486 w 2923855"/>
              <a:gd name="connsiteY4" fmla="*/ 1756 h 1479128"/>
              <a:gd name="connsiteX5" fmla="*/ 2622568 w 2923855"/>
              <a:gd name="connsiteY5" fmla="*/ 284 h 1479128"/>
              <a:gd name="connsiteX6" fmla="*/ 2785835 w 2923855"/>
              <a:gd name="connsiteY6" fmla="*/ 9494 h 1479128"/>
              <a:gd name="connsiteX7" fmla="*/ 2923855 w 2923855"/>
              <a:gd name="connsiteY7" fmla="*/ 28352 h 1479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23855" h="1479128">
                <a:moveTo>
                  <a:pt x="2923855" y="1479128"/>
                </a:moveTo>
                <a:lnTo>
                  <a:pt x="0" y="1479128"/>
                </a:lnTo>
                <a:lnTo>
                  <a:pt x="1368245" y="405504"/>
                </a:lnTo>
                <a:lnTo>
                  <a:pt x="1410727" y="373857"/>
                </a:lnTo>
                <a:cubicBezTo>
                  <a:pt x="1742357" y="139664"/>
                  <a:pt x="2122368" y="17528"/>
                  <a:pt x="2503486" y="1756"/>
                </a:cubicBezTo>
                <a:cubicBezTo>
                  <a:pt x="2543187" y="114"/>
                  <a:pt x="2582898" y="-375"/>
                  <a:pt x="2622568" y="284"/>
                </a:cubicBezTo>
                <a:cubicBezTo>
                  <a:pt x="2677115" y="1190"/>
                  <a:pt x="2731584" y="4266"/>
                  <a:pt x="2785835" y="9494"/>
                </a:cubicBezTo>
                <a:lnTo>
                  <a:pt x="2923855" y="28352"/>
                </a:lnTo>
                <a:close/>
              </a:path>
            </a:pathLst>
          </a:custGeom>
          <a:gradFill>
            <a:gsLst>
              <a:gs pos="3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381CBD-08D9-3C9A-7620-24F2D6404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709738"/>
            <a:ext cx="6455434" cy="29812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5AE2B-1716-CEEC-73F8-E81F59192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759252"/>
            <a:ext cx="5397260" cy="95574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F3052-6EE8-979F-04FB-1B8DF81F2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86285-161A-6869-27C2-0A159C234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ED64F-5DAB-238D-C34A-1DCCB1222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40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484D0-7460-7B08-F1EE-96EABE402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936841"/>
            <a:ext cx="10092477" cy="953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0B7F9-8ECB-7079-A11E-51D3903E2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E97161-CAF5-CA48-D814-7ACD43AB9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9795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BD680-4E7A-5155-3CAE-6BD44EE8B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A152D-EFF2-B3AA-3F25-14E113673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BD6032-FD7A-BFFD-9BE5-48EDBEFBD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533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47F4D-4855-340E-03F3-4860885EC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63283"/>
            <a:ext cx="10096500" cy="9160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EB472-7426-C288-B5F6-0A1232DCE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1" y="1879287"/>
            <a:ext cx="4739628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94F9C-B6FA-97C3-F618-0CF956CB5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6801" y="2505075"/>
            <a:ext cx="4739628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F5665C-7910-AFA2-350F-42C06ED5AF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330" y="1879287"/>
            <a:ext cx="4762970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71352E-1DE0-F0CD-6F81-1D8FF59C2B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0330" y="2505075"/>
            <a:ext cx="4762970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38F7E4-7D9E-4736-3269-4F0C46996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8386CF-9A84-8D2A-BC47-C951DD994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80844D-FE1F-49E7-3BBD-527FB72EC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749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691C-93A5-1364-00A9-A470C289F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57223"/>
            <a:ext cx="8886884" cy="1043078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E055BD-4154-B9D1-0B5B-B1E3A06B6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2A9E4A-03D1-7A8B-233D-014A3248F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2CEFC4-D276-DF45-F395-F5BD2EA70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483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12C0AD-76F4-FCE4-2717-0A9AA4351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83BB66-3F41-7F1D-5108-B3F679A88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A6DA0-07AE-4BE4-B82F-7936D0E3E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577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BFB75-C953-0BD0-4E2E-717767426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70626"/>
            <a:ext cx="3705225" cy="1286774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1AA52-60F3-40F2-673B-5848F4253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75426"/>
            <a:ext cx="5980112" cy="476837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0167E8-C561-5A72-AED3-442F66DDE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BFED3-7CB3-1B8B-9504-13A121CAD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2456C9-19A0-4441-B1AF-B7AFBF642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898EA-84CC-411C-0012-D3149536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772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C1E10-1458-2553-05B4-313F7E26D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82128"/>
            <a:ext cx="3705225" cy="1275272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C0F677-F177-6DED-1920-685B9D9FF2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143000"/>
            <a:ext cx="5980112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4D1CB1-2109-480E-8904-4077C94D6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657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B0DB38-7CB9-2140-BC21-6D2E7DD0B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448AD-3B1D-4B5E-CAB9-BB5FD2CDE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EEF53D-CF5A-87A2-E973-3B8CCDEB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613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1F4A25-A386-9574-775C-E5E5F9FC3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7885F-2B7B-74DB-9996-E0ACEBC9D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4F519-BA47-2B81-CC1C-7E1F119EC6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E351CED-465B-40B5-ADCE-957C918F227B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52D7B-C352-1630-4C3D-7D5983C04D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E04F0-DF9B-480B-CC46-BAE7A81FB7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tx1"/>
                </a:solidFill>
              </a:defRPr>
            </a:lvl1pPr>
          </a:lstStyle>
          <a:p>
            <a:fld id="{5A33CB2A-1702-4C1D-9CC4-8D472D39F19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438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AA37442-EAE9-6CFC-AC74-44222B37F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 descr="Boxes and roller conveyor">
            <a:extLst>
              <a:ext uri="{FF2B5EF4-FFF2-40B4-BE49-F238E27FC236}">
                <a16:creationId xmlns:a16="http://schemas.microsoft.com/office/drawing/2014/main" id="{A1B69BB2-DAB1-1576-5D9A-2840872869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069" r="-2" b="18929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4117A24-9D5E-A791-A2F4-8C81AC603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60265" y="-960268"/>
            <a:ext cx="6857998" cy="87785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6000">
                <a:srgbClr val="000000">
                  <a:alpha val="58000"/>
                </a:srgbClr>
              </a:gs>
              <a:gs pos="100000">
                <a:srgbClr val="000000">
                  <a:alpha val="51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66802" y="1122363"/>
            <a:ext cx="5029198" cy="2305246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 sz="4400" dirty="0" err="1">
                <a:solidFill>
                  <a:srgbClr val="FFFFFF"/>
                </a:solidFill>
                <a:ea typeface="+mj-lt"/>
                <a:cs typeface="+mj-lt"/>
              </a:rPr>
              <a:t>GoFast</a:t>
            </a:r>
            <a:r>
              <a:rPr lang="fr-FR" sz="4400" dirty="0">
                <a:solidFill>
                  <a:srgbClr val="FFFFFF"/>
                </a:solidFill>
                <a:ea typeface="+mj-lt"/>
                <a:cs typeface="+mj-lt"/>
              </a:rPr>
              <a:t>: </a:t>
            </a:r>
            <a:r>
              <a:rPr lang="fr-FR" sz="4400" dirty="0" err="1">
                <a:solidFill>
                  <a:srgbClr val="FFFFFF"/>
                </a:solidFill>
                <a:ea typeface="+mj-lt"/>
                <a:cs typeface="+mj-lt"/>
              </a:rPr>
              <a:t>Revolutionizing</a:t>
            </a:r>
            <a:r>
              <a:rPr lang="fr-FR" sz="4400" dirty="0">
                <a:solidFill>
                  <a:srgbClr val="FFFFFF"/>
                </a:solidFill>
                <a:ea typeface="+mj-lt"/>
                <a:cs typeface="+mj-lt"/>
              </a:rPr>
              <a:t> the Delivery </a:t>
            </a:r>
            <a:r>
              <a:rPr lang="fr-FR" sz="4400" dirty="0" err="1">
                <a:solidFill>
                  <a:srgbClr val="FFFFFF"/>
                </a:solidFill>
                <a:ea typeface="+mj-lt"/>
                <a:cs typeface="+mj-lt"/>
              </a:rPr>
              <a:t>Experience</a:t>
            </a:r>
            <a:endParaRPr lang="fr-FR" sz="4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4089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72AA3712-C5CA-A663-E80E-253CE0930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BE07E4E-81CF-A2E4-793F-971755A42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142999"/>
            <a:ext cx="4173416" cy="12572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/>
              <a:t>Introduction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26E1174-436C-922D-72C7-53FEF93ECD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798" y="2736850"/>
            <a:ext cx="4013202" cy="2978152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10000"/>
              </a:lnSpc>
            </a:pPr>
            <a:r>
              <a:rPr lang="en-US"/>
              <a:t>The project of a delivery website aims to provide customers with a convenient and efficient way to order and receive goods from various stores and restaurants.</a:t>
            </a:r>
          </a:p>
          <a:p>
            <a:pPr indent="-228600">
              <a:lnSpc>
                <a:spcPct val="110000"/>
              </a:lnSpc>
            </a:pPr>
            <a:r>
              <a:rPr lang="en-US"/>
              <a:t>The website will offer a user-friendly interface that allows customers to browse through different categories, select items, and place orders with just a few clicks.</a:t>
            </a:r>
          </a:p>
          <a:p>
            <a:pPr indent="-228600">
              <a:lnSpc>
                <a:spcPct val="110000"/>
              </a:lnSpc>
            </a:pPr>
            <a:endParaRPr lang="en-US"/>
          </a:p>
        </p:txBody>
      </p:sp>
      <p:pic>
        <p:nvPicPr>
          <p:cNvPr id="5" name="Image 5" descr="Une image contenant texte, jouet, graphique vectoriel&#10;&#10;Description générée automatiquement">
            <a:extLst>
              <a:ext uri="{FF2B5EF4-FFF2-40B4-BE49-F238E27FC236}">
                <a16:creationId xmlns:a16="http://schemas.microsoft.com/office/drawing/2014/main" id="{D6512C4D-17B3-3956-0EFA-4BA900D4FD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498" r="1" b="226"/>
          <a:stretch/>
        </p:blipFill>
        <p:spPr>
          <a:xfrm>
            <a:off x="6120859" y="882650"/>
            <a:ext cx="5184373" cy="5095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75515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1A06B62-8BB1-9677-4094-5FB84178B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8B54683-06C8-CDE5-50C8-21A89C2D8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8999" y="577816"/>
            <a:ext cx="3924299" cy="16122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/>
              <a:t>Context and Justification</a:t>
            </a:r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B55CE0EA-7D12-A46C-7075-E88FB0CEE93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1773" b="11773"/>
          <a:stretch/>
        </p:blipFill>
        <p:spPr>
          <a:xfrm>
            <a:off x="1028701" y="1362364"/>
            <a:ext cx="5406218" cy="4133271"/>
          </a:xfrm>
          <a:prstGeom prst="rect">
            <a:avLst/>
          </a:prstGeom>
        </p:spPr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75EDDE8-97A8-F8B0-4E53-AD6D5FEC6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8998" y="1939923"/>
            <a:ext cx="3924299" cy="3697397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pPr indent="-228600"/>
            <a:r>
              <a:rPr lang="en-US" sz="1500" dirty="0"/>
              <a:t>The delivery field is a popular field nowadays. It is broad all over the world as it is really efficient.</a:t>
            </a:r>
          </a:p>
          <a:p>
            <a:pPr indent="-228600"/>
            <a:r>
              <a:rPr lang="en-US" sz="1500" dirty="0"/>
              <a:t>Delivery is really important as it facilitates people life. It helps is business, it helps in </a:t>
            </a:r>
            <a:r>
              <a:rPr lang="en-US" sz="1500" dirty="0" err="1"/>
              <a:t>selfuse</a:t>
            </a:r>
            <a:r>
              <a:rPr lang="en-US" sz="1500" dirty="0"/>
              <a:t>, it benefit people who are very occupy and serve as an </a:t>
            </a:r>
            <a:r>
              <a:rPr lang="en-US" sz="1500" dirty="0" err="1"/>
              <a:t>employement</a:t>
            </a:r>
            <a:r>
              <a:rPr lang="en-US" sz="1500" dirty="0"/>
              <a:t> for others.</a:t>
            </a:r>
          </a:p>
          <a:p>
            <a:pPr indent="-228600"/>
            <a:r>
              <a:rPr lang="en-US" sz="1500" dirty="0"/>
              <a:t>Some delivery service nowadays are </a:t>
            </a:r>
          </a:p>
          <a:p>
            <a:pPr marL="57150" indent="-285750">
              <a:buFont typeface="Arial" panose="020B0604020202020204" pitchFamily="34" charset="0"/>
              <a:buChar char="•"/>
            </a:pPr>
            <a:r>
              <a:rPr lang="en-US" sz="1500" dirty="0"/>
              <a:t>DHL</a:t>
            </a:r>
          </a:p>
          <a:p>
            <a:pPr marL="57150" indent="-285750">
              <a:buFont typeface="Arial" panose="020B0604020202020204" pitchFamily="34" charset="0"/>
              <a:buChar char="•"/>
            </a:pPr>
            <a:r>
              <a:rPr lang="en-US" sz="1500" dirty="0"/>
              <a:t>UBER EAT</a:t>
            </a:r>
          </a:p>
          <a:p>
            <a:pPr marL="57150" indent="-285750">
              <a:buFont typeface="Arial" panose="020B0604020202020204" pitchFamily="34" charset="0"/>
              <a:buChar char="•"/>
            </a:pPr>
            <a:r>
              <a:rPr lang="en-US" sz="1500" dirty="0"/>
              <a:t>DELIVEROO</a:t>
            </a:r>
          </a:p>
        </p:txBody>
      </p:sp>
    </p:spTree>
    <p:extLst>
      <p:ext uri="{BB962C8B-B14F-4D97-AF65-F5344CB8AC3E}">
        <p14:creationId xmlns:p14="http://schemas.microsoft.com/office/powerpoint/2010/main" val="296218003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D00CB3E-22D8-C88A-E699-CC9736BC9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A6855F2-96BB-DDDA-2C58-7034965D7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1131497"/>
            <a:ext cx="8606346" cy="12572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dirty="0"/>
              <a:t>Project Specification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14574B9-254E-7539-876F-FAF70601DD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798" y="2736850"/>
            <a:ext cx="5029202" cy="2978152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/>
            <a:r>
              <a:rPr lang="en-US" dirty="0"/>
              <a:t>To ensure the website runs smoothly and efficiently, we will use cutting-edge technology such as cloud computing, machine learning algorithms, and data analytics.</a:t>
            </a:r>
          </a:p>
          <a:p>
            <a:pPr indent="-228600"/>
            <a:r>
              <a:rPr lang="en-US"/>
              <a:t>This will allow us to optimize delivery routes, predict demand, and personalize the user experience based on previous orders and preferences.</a:t>
            </a:r>
          </a:p>
          <a:p>
            <a:pPr indent="-228600"/>
            <a:endParaRPr lang="en-US"/>
          </a:p>
        </p:txBody>
      </p:sp>
      <p:pic>
        <p:nvPicPr>
          <p:cNvPr id="5" name="Image 5" descr="Une image contenant diagramme&#10;&#10;Description générée automatiquement">
            <a:extLst>
              <a:ext uri="{FF2B5EF4-FFF2-40B4-BE49-F238E27FC236}">
                <a16:creationId xmlns:a16="http://schemas.microsoft.com/office/drawing/2014/main" id="{B17DB442-27BE-7C58-6A79-6B34B293E48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22797" r="-3" b="22795"/>
          <a:stretch/>
        </p:blipFill>
        <p:spPr>
          <a:xfrm>
            <a:off x="5456240" y="2912656"/>
            <a:ext cx="6735761" cy="3945344"/>
          </a:xfrm>
          <a:custGeom>
            <a:avLst/>
            <a:gdLst/>
            <a:ahLst/>
            <a:cxnLst/>
            <a:rect l="l" t="t" r="r" b="b"/>
            <a:pathLst>
              <a:path w="6394567" h="3479046">
                <a:moveTo>
                  <a:pt x="5171297" y="284"/>
                </a:moveTo>
                <a:cubicBezTo>
                  <a:pt x="5607674" y="7531"/>
                  <a:pt x="6039042" y="153650"/>
                  <a:pt x="6394290" y="430072"/>
                </a:cubicBezTo>
                <a:lnTo>
                  <a:pt x="6394567" y="430316"/>
                </a:lnTo>
                <a:lnTo>
                  <a:pt x="6394567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0216517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1A06B62-8BB1-9677-4094-5FB84178B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9D14D4E-DE12-D5FC-54F8-460BD3D49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0" y="1143000"/>
            <a:ext cx="3924299" cy="16122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/>
              <a:t>Marketing Strategy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9270012-BB0C-F307-7753-16DDE825CA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00" y="2736850"/>
            <a:ext cx="3924299" cy="297815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10000"/>
              </a:lnSpc>
            </a:pPr>
            <a:r>
              <a:rPr lang="en-US" sz="1400"/>
              <a:t>To attract customers and increase brand awareness, we will implement a multi-channel marketing strategy that includes social media advertising, influencer partnerships, and targeted email campaigns.</a:t>
            </a:r>
          </a:p>
          <a:p>
            <a:pPr indent="-228600">
              <a:lnSpc>
                <a:spcPct val="110000"/>
              </a:lnSpc>
            </a:pPr>
            <a:r>
              <a:rPr lang="en-US" sz="1400"/>
              <a:t>We will also offer promotions and discounts to first-time users and loyal customers, as well as collaborate with local businesses to expand our reach and offer exclusive deals.</a:t>
            </a:r>
          </a:p>
          <a:p>
            <a:pPr indent="-228600">
              <a:lnSpc>
                <a:spcPct val="110000"/>
              </a:lnSpc>
            </a:pPr>
            <a:endParaRPr lang="en-US" sz="1400"/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9B5BCCB8-2346-2758-33D4-42153A9DC6A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30634" b="14606"/>
          <a:stretch/>
        </p:blipFill>
        <p:spPr>
          <a:xfrm>
            <a:off x="1" y="-2357"/>
            <a:ext cx="7872431" cy="4310904"/>
          </a:xfrm>
          <a:custGeom>
            <a:avLst/>
            <a:gdLst/>
            <a:ahLst/>
            <a:cxnLst/>
            <a:rect l="l" t="t" r="r" b="b"/>
            <a:pathLst>
              <a:path w="7872431" h="4310904">
                <a:moveTo>
                  <a:pt x="0" y="0"/>
                </a:moveTo>
                <a:lnTo>
                  <a:pt x="7872431" y="0"/>
                </a:lnTo>
                <a:lnTo>
                  <a:pt x="3042989" y="3788060"/>
                </a:lnTo>
                <a:cubicBezTo>
                  <a:pt x="2579199" y="4115583"/>
                  <a:pt x="2047750" y="4286391"/>
                  <a:pt x="1514750" y="4308448"/>
                </a:cubicBezTo>
                <a:cubicBezTo>
                  <a:pt x="1015062" y="4329127"/>
                  <a:pt x="514010" y="4219067"/>
                  <a:pt x="66064" y="3984830"/>
                </a:cubicBezTo>
                <a:lnTo>
                  <a:pt x="0" y="39477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67700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5CE8706-C904-73E3-C523-33027F7D3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53201B-432F-7A72-6FF6-CF0404210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5" descr="Une image contenant texte, pièce, graphique vectoriel&#10;&#10;Description générée automatiquement">
            <a:extLst>
              <a:ext uri="{FF2B5EF4-FFF2-40B4-BE49-F238E27FC236}">
                <a16:creationId xmlns:a16="http://schemas.microsoft.com/office/drawing/2014/main" id="{D5E84C6F-1DC0-5733-53FE-1C5D71D016D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alphaModFix amt="60000"/>
          </a:blip>
          <a:srcRect t="30165" b="13586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9AA1AF3-0C7B-42C3-97B4-B09416F34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143000"/>
            <a:ext cx="5345502" cy="12573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>
                <a:solidFill>
                  <a:srgbClr val="FFFFFF"/>
                </a:solidFill>
              </a:rPr>
              <a:t>Challenges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8EDDCF6-CC3A-9072-1D80-C38B92794E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798" y="2648444"/>
            <a:ext cx="5029202" cy="3066555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10000"/>
              </a:lnSpc>
            </a:pPr>
            <a:r>
              <a:rPr lang="en-US">
                <a:solidFill>
                  <a:srgbClr val="FFFFFF"/>
                </a:solidFill>
              </a:rPr>
              <a:t>While the project has great potential, there are several challenges that we must overcome, such as ensuring timely and accurate deliveries, managing inventory and stock levels, and maintaining customer satisfaction.</a:t>
            </a:r>
          </a:p>
          <a:p>
            <a:pPr indent="-228600">
              <a:lnSpc>
                <a:spcPct val="110000"/>
              </a:lnSpc>
            </a:pPr>
            <a:r>
              <a:rPr lang="en-US">
                <a:solidFill>
                  <a:srgbClr val="FFFFFF"/>
                </a:solidFill>
              </a:rPr>
              <a:t>To address these challenges, we will hire a dedicated team of logistics experts, implement inventory management software, and conduct regular customer feedback surveys to improve our service.</a:t>
            </a:r>
          </a:p>
          <a:p>
            <a:pPr indent="-228600">
              <a:lnSpc>
                <a:spcPct val="110000"/>
              </a:lnSpc>
            </a:pP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2310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9A32AB-5711-F952-C7F6-915D494ED6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1" y="1122363"/>
            <a:ext cx="6211185" cy="910623"/>
          </a:xfrm>
        </p:spPr>
        <p:txBody>
          <a:bodyPr/>
          <a:lstStyle/>
          <a:p>
            <a:r>
              <a:rPr lang="en-US" dirty="0" err="1"/>
              <a:t>Colour</a:t>
            </a:r>
            <a:r>
              <a:rPr lang="en-US" dirty="0"/>
              <a:t> Charter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F136ED3-5CBF-9066-A0BD-C07CF9A09D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2" y="2175029"/>
            <a:ext cx="5029198" cy="3330297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Yellow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Black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White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Violet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Green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Dark blue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Brown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10395886"/>
      </p:ext>
    </p:extLst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8472CB-61B7-28F2-1453-4D39CAA5A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200" dirty="0"/>
              <a:t>Conclusion</a:t>
            </a:r>
          </a:p>
        </p:txBody>
      </p:sp>
      <p:pic>
        <p:nvPicPr>
          <p:cNvPr id="5" name="Image 5" descr="Une image contenant jouet, graphique vectoriel&#10;&#10;Description générée automatiquement">
            <a:extLst>
              <a:ext uri="{FF2B5EF4-FFF2-40B4-BE49-F238E27FC236}">
                <a16:creationId xmlns:a16="http://schemas.microsoft.com/office/drawing/2014/main" id="{F0605E53-C9FA-74B8-9B79-899F1443FF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/>
        </p:blipFill>
        <p:spPr>
          <a:xfrm>
            <a:off x="3673475" y="2139950"/>
            <a:ext cx="3676650" cy="3676650"/>
          </a:xfrm>
        </p:spPr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E5057BA-EF00-2C9D-B36A-6A6736D300A7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3705225" cy="4214813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fr-FR" dirty="0">
                <a:ea typeface="+mn-lt"/>
                <a:cs typeface="+mn-lt"/>
              </a:rPr>
              <a:t>In conclusion, the </a:t>
            </a:r>
            <a:r>
              <a:rPr lang="fr-FR" dirty="0" err="1">
                <a:ea typeface="+mn-lt"/>
                <a:cs typeface="+mn-lt"/>
              </a:rPr>
              <a:t>project</a:t>
            </a:r>
            <a:r>
              <a:rPr lang="fr-FR" dirty="0">
                <a:ea typeface="+mn-lt"/>
                <a:cs typeface="+mn-lt"/>
              </a:rPr>
              <a:t> of a </a:t>
            </a:r>
            <a:r>
              <a:rPr lang="fr-FR" dirty="0" err="1">
                <a:ea typeface="+mn-lt"/>
                <a:cs typeface="+mn-lt"/>
              </a:rPr>
              <a:t>delivery</a:t>
            </a:r>
            <a:r>
              <a:rPr lang="fr-FR" dirty="0">
                <a:ea typeface="+mn-lt"/>
                <a:cs typeface="+mn-lt"/>
              </a:rPr>
              <a:t> </a:t>
            </a:r>
            <a:r>
              <a:rPr lang="fr-FR" dirty="0" err="1">
                <a:ea typeface="+mn-lt"/>
                <a:cs typeface="+mn-lt"/>
              </a:rPr>
              <a:t>website</a:t>
            </a:r>
            <a:r>
              <a:rPr lang="fr-FR" dirty="0">
                <a:ea typeface="+mn-lt"/>
                <a:cs typeface="+mn-lt"/>
              </a:rPr>
              <a:t> has the </a:t>
            </a:r>
            <a:r>
              <a:rPr lang="fr-FR" dirty="0" err="1">
                <a:ea typeface="+mn-lt"/>
                <a:cs typeface="+mn-lt"/>
              </a:rPr>
              <a:t>potential</a:t>
            </a:r>
            <a:r>
              <a:rPr lang="fr-FR" dirty="0">
                <a:ea typeface="+mn-lt"/>
                <a:cs typeface="+mn-lt"/>
              </a:rPr>
              <a:t> to </a:t>
            </a:r>
            <a:r>
              <a:rPr lang="fr-FR" dirty="0" err="1">
                <a:ea typeface="+mn-lt"/>
                <a:cs typeface="+mn-lt"/>
              </a:rPr>
              <a:t>revolutionize</a:t>
            </a:r>
            <a:r>
              <a:rPr lang="fr-FR" dirty="0">
                <a:ea typeface="+mn-lt"/>
                <a:cs typeface="+mn-lt"/>
              </a:rPr>
              <a:t> the </a:t>
            </a:r>
            <a:r>
              <a:rPr lang="fr-FR" dirty="0" err="1">
                <a:ea typeface="+mn-lt"/>
                <a:cs typeface="+mn-lt"/>
              </a:rPr>
              <a:t>way</a:t>
            </a:r>
            <a:r>
              <a:rPr lang="fr-FR" dirty="0">
                <a:ea typeface="+mn-lt"/>
                <a:cs typeface="+mn-lt"/>
              </a:rPr>
              <a:t> </a:t>
            </a:r>
            <a:r>
              <a:rPr lang="fr-FR" dirty="0" err="1">
                <a:ea typeface="+mn-lt"/>
                <a:cs typeface="+mn-lt"/>
              </a:rPr>
              <a:t>customers</a:t>
            </a:r>
            <a:r>
              <a:rPr lang="fr-FR" dirty="0">
                <a:ea typeface="+mn-lt"/>
                <a:cs typeface="+mn-lt"/>
              </a:rPr>
              <a:t> </a:t>
            </a:r>
            <a:r>
              <a:rPr lang="fr-FR" dirty="0" err="1">
                <a:ea typeface="+mn-lt"/>
                <a:cs typeface="+mn-lt"/>
              </a:rPr>
              <a:t>order</a:t>
            </a:r>
            <a:r>
              <a:rPr lang="fr-FR" dirty="0">
                <a:ea typeface="+mn-lt"/>
                <a:cs typeface="+mn-lt"/>
              </a:rPr>
              <a:t> and </a:t>
            </a:r>
            <a:r>
              <a:rPr lang="fr-FR" dirty="0" err="1">
                <a:ea typeface="+mn-lt"/>
                <a:cs typeface="+mn-lt"/>
              </a:rPr>
              <a:t>receive</a:t>
            </a:r>
            <a:r>
              <a:rPr lang="fr-FR" dirty="0">
                <a:ea typeface="+mn-lt"/>
                <a:cs typeface="+mn-lt"/>
              </a:rPr>
              <a:t> </a:t>
            </a:r>
            <a:r>
              <a:rPr lang="fr-FR" dirty="0" err="1">
                <a:ea typeface="+mn-lt"/>
                <a:cs typeface="+mn-lt"/>
              </a:rPr>
              <a:t>goods</a:t>
            </a:r>
            <a:r>
              <a:rPr lang="fr-FR" dirty="0">
                <a:ea typeface="+mn-lt"/>
                <a:cs typeface="+mn-lt"/>
              </a:rPr>
              <a:t> </a:t>
            </a:r>
            <a:r>
              <a:rPr lang="fr-FR" dirty="0" err="1">
                <a:ea typeface="+mn-lt"/>
                <a:cs typeface="+mn-lt"/>
              </a:rPr>
              <a:t>from</a:t>
            </a:r>
            <a:r>
              <a:rPr lang="fr-FR" dirty="0">
                <a:ea typeface="+mn-lt"/>
                <a:cs typeface="+mn-lt"/>
              </a:rPr>
              <a:t> </a:t>
            </a:r>
            <a:r>
              <a:rPr lang="fr-FR" dirty="0" err="1">
                <a:ea typeface="+mn-lt"/>
                <a:cs typeface="+mn-lt"/>
              </a:rPr>
              <a:t>various</a:t>
            </a:r>
            <a:r>
              <a:rPr lang="fr-FR" dirty="0">
                <a:ea typeface="+mn-lt"/>
                <a:cs typeface="+mn-lt"/>
              </a:rPr>
              <a:t> stores and restaurants.</a:t>
            </a:r>
            <a:endParaRPr lang="fr-FR" dirty="0"/>
          </a:p>
          <a:p>
            <a:r>
              <a:rPr lang="fr-FR" dirty="0" err="1">
                <a:ea typeface="+mn-lt"/>
                <a:cs typeface="+mn-lt"/>
              </a:rPr>
              <a:t>With</a:t>
            </a:r>
            <a:r>
              <a:rPr lang="fr-FR" dirty="0">
                <a:ea typeface="+mn-lt"/>
                <a:cs typeface="+mn-lt"/>
              </a:rPr>
              <a:t> a user-</a:t>
            </a:r>
            <a:r>
              <a:rPr lang="fr-FR" dirty="0" err="1">
                <a:ea typeface="+mn-lt"/>
                <a:cs typeface="+mn-lt"/>
              </a:rPr>
              <a:t>friendly</a:t>
            </a:r>
            <a:r>
              <a:rPr lang="fr-FR" dirty="0">
                <a:ea typeface="+mn-lt"/>
                <a:cs typeface="+mn-lt"/>
              </a:rPr>
              <a:t> interface, innovative </a:t>
            </a:r>
            <a:r>
              <a:rPr lang="fr-FR" dirty="0" err="1">
                <a:ea typeface="+mn-lt"/>
                <a:cs typeface="+mn-lt"/>
              </a:rPr>
              <a:t>technology</a:t>
            </a:r>
            <a:r>
              <a:rPr lang="fr-FR" dirty="0">
                <a:ea typeface="+mn-lt"/>
                <a:cs typeface="+mn-lt"/>
              </a:rPr>
              <a:t>, and a </a:t>
            </a:r>
            <a:r>
              <a:rPr lang="fr-FR" dirty="0" err="1">
                <a:ea typeface="+mn-lt"/>
                <a:cs typeface="+mn-lt"/>
              </a:rPr>
              <a:t>comprehensive</a:t>
            </a:r>
            <a:r>
              <a:rPr lang="fr-FR" dirty="0">
                <a:ea typeface="+mn-lt"/>
                <a:cs typeface="+mn-lt"/>
              </a:rPr>
              <a:t> marketing </a:t>
            </a:r>
            <a:r>
              <a:rPr lang="fr-FR" dirty="0" err="1">
                <a:ea typeface="+mn-lt"/>
                <a:cs typeface="+mn-lt"/>
              </a:rPr>
              <a:t>strategy</a:t>
            </a:r>
            <a:r>
              <a:rPr lang="fr-FR" dirty="0">
                <a:ea typeface="+mn-lt"/>
                <a:cs typeface="+mn-lt"/>
              </a:rPr>
              <a:t>, </a:t>
            </a:r>
            <a:r>
              <a:rPr lang="fr-FR" dirty="0" err="1">
                <a:ea typeface="+mn-lt"/>
                <a:cs typeface="+mn-lt"/>
              </a:rPr>
              <a:t>we</a:t>
            </a:r>
            <a:r>
              <a:rPr lang="fr-FR" dirty="0">
                <a:ea typeface="+mn-lt"/>
                <a:cs typeface="+mn-lt"/>
              </a:rPr>
              <a:t> </a:t>
            </a:r>
            <a:r>
              <a:rPr lang="fr-FR" dirty="0" err="1">
                <a:ea typeface="+mn-lt"/>
                <a:cs typeface="+mn-lt"/>
              </a:rPr>
              <a:t>aim</a:t>
            </a:r>
            <a:r>
              <a:rPr lang="fr-FR" dirty="0">
                <a:ea typeface="+mn-lt"/>
                <a:cs typeface="+mn-lt"/>
              </a:rPr>
              <a:t> to </a:t>
            </a:r>
            <a:r>
              <a:rPr lang="fr-FR" dirty="0" err="1">
                <a:ea typeface="+mn-lt"/>
                <a:cs typeface="+mn-lt"/>
              </a:rPr>
              <a:t>provide</a:t>
            </a:r>
            <a:r>
              <a:rPr lang="fr-FR" dirty="0">
                <a:ea typeface="+mn-lt"/>
                <a:cs typeface="+mn-lt"/>
              </a:rPr>
              <a:t> </a:t>
            </a:r>
            <a:r>
              <a:rPr lang="fr-FR" dirty="0" err="1">
                <a:ea typeface="+mn-lt"/>
                <a:cs typeface="+mn-lt"/>
              </a:rPr>
              <a:t>customers</a:t>
            </a:r>
            <a:r>
              <a:rPr lang="fr-FR" dirty="0">
                <a:ea typeface="+mn-lt"/>
                <a:cs typeface="+mn-lt"/>
              </a:rPr>
              <a:t> </a:t>
            </a:r>
            <a:r>
              <a:rPr lang="fr-FR" dirty="0" err="1">
                <a:ea typeface="+mn-lt"/>
                <a:cs typeface="+mn-lt"/>
              </a:rPr>
              <a:t>with</a:t>
            </a:r>
            <a:r>
              <a:rPr lang="fr-FR" dirty="0">
                <a:ea typeface="+mn-lt"/>
                <a:cs typeface="+mn-lt"/>
              </a:rPr>
              <a:t> a </a:t>
            </a:r>
            <a:r>
              <a:rPr lang="fr-FR" dirty="0" err="1">
                <a:ea typeface="+mn-lt"/>
                <a:cs typeface="+mn-lt"/>
              </a:rPr>
              <a:t>seamless</a:t>
            </a:r>
            <a:r>
              <a:rPr lang="fr-FR" dirty="0">
                <a:ea typeface="+mn-lt"/>
                <a:cs typeface="+mn-lt"/>
              </a:rPr>
              <a:t> and </a:t>
            </a:r>
            <a:r>
              <a:rPr lang="fr-FR" dirty="0" err="1">
                <a:ea typeface="+mn-lt"/>
                <a:cs typeface="+mn-lt"/>
              </a:rPr>
              <a:t>enjoyable</a:t>
            </a:r>
            <a:r>
              <a:rPr lang="fr-FR" dirty="0">
                <a:ea typeface="+mn-lt"/>
                <a:cs typeface="+mn-lt"/>
              </a:rPr>
              <a:t> </a:t>
            </a:r>
            <a:r>
              <a:rPr lang="fr-FR" dirty="0" err="1">
                <a:ea typeface="+mn-lt"/>
                <a:cs typeface="+mn-lt"/>
              </a:rPr>
              <a:t>experience</a:t>
            </a:r>
            <a:r>
              <a:rPr lang="fr-FR" dirty="0">
                <a:ea typeface="+mn-lt"/>
                <a:cs typeface="+mn-lt"/>
              </a:rPr>
              <a:t> </a:t>
            </a:r>
            <a:r>
              <a:rPr lang="fr-FR" dirty="0" err="1">
                <a:ea typeface="+mn-lt"/>
                <a:cs typeface="+mn-lt"/>
              </a:rPr>
              <a:t>while</a:t>
            </a:r>
            <a:r>
              <a:rPr lang="fr-FR" dirty="0">
                <a:ea typeface="+mn-lt"/>
                <a:cs typeface="+mn-lt"/>
              </a:rPr>
              <a:t> </a:t>
            </a:r>
            <a:r>
              <a:rPr lang="fr-FR" dirty="0" err="1">
                <a:ea typeface="+mn-lt"/>
                <a:cs typeface="+mn-lt"/>
              </a:rPr>
              <a:t>supporting</a:t>
            </a:r>
            <a:r>
              <a:rPr lang="fr-FR" dirty="0">
                <a:ea typeface="+mn-lt"/>
                <a:cs typeface="+mn-lt"/>
              </a:rPr>
              <a:t> local businesses and </a:t>
            </a:r>
            <a:r>
              <a:rPr lang="fr-FR" dirty="0" err="1">
                <a:ea typeface="+mn-lt"/>
                <a:cs typeface="+mn-lt"/>
              </a:rPr>
              <a:t>communities</a:t>
            </a:r>
            <a:r>
              <a:rPr lang="fr-FR" dirty="0">
                <a:ea typeface="+mn-lt"/>
                <a:cs typeface="+mn-lt"/>
              </a:rPr>
              <a:t>.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65560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77C356-F0CE-E4AB-982C-00A5C73AD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member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378C389-DE5C-505C-830D-E636213470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Lionel </a:t>
            </a:r>
            <a:r>
              <a:rPr lang="en-US" dirty="0" err="1"/>
              <a:t>Mayi</a:t>
            </a:r>
            <a:r>
              <a:rPr lang="en-US" dirty="0"/>
              <a:t> </a:t>
            </a:r>
            <a:r>
              <a:rPr lang="en-US" dirty="0" err="1"/>
              <a:t>Mayi</a:t>
            </a:r>
            <a:endParaRPr lang="en-US" dirty="0"/>
          </a:p>
          <a:p>
            <a:r>
              <a:rPr lang="en-US" dirty="0" err="1"/>
              <a:t>Ebong</a:t>
            </a:r>
            <a:r>
              <a:rPr lang="en-US" dirty="0"/>
              <a:t> </a:t>
            </a:r>
            <a:r>
              <a:rPr lang="en-US" dirty="0" err="1"/>
              <a:t>Etongue</a:t>
            </a:r>
            <a:r>
              <a:rPr lang="en-US" dirty="0"/>
              <a:t> Eva Carole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80766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SwellVTI">
  <a:themeElements>
    <a:clrScheme name="AnalogousFromRegularSeedRightStep">
      <a:dk1>
        <a:srgbClr val="000000"/>
      </a:dk1>
      <a:lt1>
        <a:srgbClr val="FFFFFF"/>
      </a:lt1>
      <a:dk2>
        <a:srgbClr val="31271C"/>
      </a:dk2>
      <a:lt2>
        <a:srgbClr val="F3F2F0"/>
      </a:lt2>
      <a:accent1>
        <a:srgbClr val="4D8CC3"/>
      </a:accent1>
      <a:accent2>
        <a:srgbClr val="3F4DB3"/>
      </a:accent2>
      <a:accent3>
        <a:srgbClr val="704DC3"/>
      </a:accent3>
      <a:accent4>
        <a:srgbClr val="903BB1"/>
      </a:accent4>
      <a:accent5>
        <a:srgbClr val="C34DB3"/>
      </a:accent5>
      <a:accent6>
        <a:srgbClr val="B13B70"/>
      </a:accent6>
      <a:hlink>
        <a:srgbClr val="BF7B3F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ellVTI" id="{8361A04D-931A-43DC-973B-1B0B1DD5DECC}" vid="{6DDB23E8-D18E-4BDA-98D6-324466149EB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391</Words>
  <Application>Microsoft Office PowerPoint</Application>
  <PresentationFormat>Grand écran</PresentationFormat>
  <Paragraphs>34</Paragraphs>
  <Slides>9</Slides>
  <Notes>0</Notes>
  <HiddenSlides>1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2" baseType="lpstr">
      <vt:lpstr>Arial</vt:lpstr>
      <vt:lpstr>Neue Haas Grotesk Text Pro</vt:lpstr>
      <vt:lpstr>SwellVTI</vt:lpstr>
      <vt:lpstr>GoFast: Revolutionizing the Delivery Experience</vt:lpstr>
      <vt:lpstr>Introduction</vt:lpstr>
      <vt:lpstr>Context and Justification</vt:lpstr>
      <vt:lpstr>Project Specification</vt:lpstr>
      <vt:lpstr>Marketing Strategy</vt:lpstr>
      <vt:lpstr>Challenges</vt:lpstr>
      <vt:lpstr>Colour Charter</vt:lpstr>
      <vt:lpstr>Conclusion</vt:lpstr>
      <vt:lpstr>Group member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Lyon Yvan</dc:creator>
  <cp:lastModifiedBy>Lyon</cp:lastModifiedBy>
  <cp:revision>73</cp:revision>
  <dcterms:created xsi:type="dcterms:W3CDTF">2023-05-07T20:42:42Z</dcterms:created>
  <dcterms:modified xsi:type="dcterms:W3CDTF">2023-05-08T09:08:12Z</dcterms:modified>
</cp:coreProperties>
</file>

<file path=docProps/thumbnail.jpeg>
</file>